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62" r:id="rId3"/>
    <p:sldId id="270" r:id="rId4"/>
    <p:sldId id="267" r:id="rId5"/>
    <p:sldId id="260" r:id="rId6"/>
    <p:sldId id="261" r:id="rId7"/>
    <p:sldId id="265" r:id="rId8"/>
    <p:sldId id="266" r:id="rId9"/>
    <p:sldId id="263" r:id="rId10"/>
    <p:sldId id="268" r:id="rId11"/>
    <p:sldId id="258" r:id="rId12"/>
    <p:sldId id="271" r:id="rId13"/>
    <p:sldId id="279" r:id="rId14"/>
    <p:sldId id="272" r:id="rId15"/>
    <p:sldId id="280" r:id="rId16"/>
    <p:sldId id="281" r:id="rId17"/>
    <p:sldId id="269" r:id="rId18"/>
    <p:sldId id="273" r:id="rId19"/>
    <p:sldId id="277" r:id="rId20"/>
    <p:sldId id="278" r:id="rId21"/>
    <p:sldId id="276" r:id="rId22"/>
    <p:sldId id="274" r:id="rId23"/>
    <p:sldId id="275" r:id="rId24"/>
  </p:sldIdLst>
  <p:sldSz cx="12192000" cy="6858000"/>
  <p:notesSz cx="6954838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4F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7" autoAdjust="0"/>
    <p:restoredTop sz="73712" autoAdjust="0"/>
  </p:normalViewPr>
  <p:slideViewPr>
    <p:cSldViewPr snapToGrid="0">
      <p:cViewPr varScale="1">
        <p:scale>
          <a:sx n="53" d="100"/>
          <a:sy n="53" d="100"/>
        </p:scale>
        <p:origin x="-882" y="-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7A36E42C-7799-4219-890B-50AC4D5B6CFC}" type="datetimeFigureOut">
              <a:rPr lang="en-US" smtClean="0"/>
              <a:t>2/22/2015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9466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FE43CCE9-8BAD-455A-A2E8-6905AD494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6763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7072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7072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C2B10572-8028-48D8-9D15-6D262B0D20DA}" type="datetimeFigureOut">
              <a:rPr lang="en-US" smtClean="0"/>
              <a:t>2/22/2015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63638"/>
            <a:ext cx="5583238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480004"/>
            <a:ext cx="5563870" cy="3665458"/>
          </a:xfrm>
          <a:prstGeom prst="rect">
            <a:avLst/>
          </a:prstGeom>
        </p:spPr>
        <p:txBody>
          <a:bodyPr vert="horz" lIns="92930" tIns="46465" rIns="92930" bIns="4646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13763" cy="467071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842030"/>
            <a:ext cx="3013763" cy="467071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77395650-E2B8-4E3C-8753-078634C1F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614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95650-E2B8-4E3C-8753-078634C1FC4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147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95650-E2B8-4E3C-8753-078634C1FC4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079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95650-E2B8-4E3C-8753-078634C1FC4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334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245" indent="-174245">
              <a:buFont typeface="Arial" panose="020B0604020202020204" pitchFamily="34" charset="0"/>
              <a:buChar char="•"/>
            </a:pPr>
            <a:r>
              <a:rPr lang="en-US" dirty="0" smtClean="0"/>
              <a:t>It</a:t>
            </a:r>
            <a:r>
              <a:rPr lang="en-US" baseline="0" dirty="0" smtClean="0"/>
              <a:t> isn’t </a:t>
            </a:r>
            <a:r>
              <a:rPr lang="en-US" dirty="0" smtClean="0"/>
              <a:t>coming soon</a:t>
            </a:r>
            <a:r>
              <a:rPr lang="en-US" baseline="0" dirty="0" smtClean="0"/>
              <a:t> .. it is already here and has been so for quite a while</a:t>
            </a:r>
          </a:p>
          <a:p>
            <a:pPr marL="174245" indent="-174245">
              <a:buFont typeface="Arial" panose="020B0604020202020204" pitchFamily="34" charset="0"/>
              <a:buChar char="•"/>
            </a:pPr>
            <a:r>
              <a:rPr lang="en-US" baseline="0" dirty="0" smtClean="0"/>
              <a:t>Connects billions of sensors and devices from every day consumer objects to industrial equipment</a:t>
            </a:r>
          </a:p>
          <a:p>
            <a:pPr marL="174245" indent="-174245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74245" indent="-174245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95650-E2B8-4E3C-8753-078634C1FC4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1285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38897" lvl="1" indent="-174245">
              <a:buFont typeface="Arial" panose="020B0604020202020204" pitchFamily="34" charset="0"/>
              <a:buChar char="•"/>
            </a:pPr>
            <a:r>
              <a:rPr lang="en-US" dirty="0" smtClean="0"/>
              <a:t>Physical</a:t>
            </a:r>
          </a:p>
          <a:p>
            <a:pPr marL="1103549" lvl="2" indent="-174245">
              <a:buFont typeface="Arial" panose="020B0604020202020204" pitchFamily="34" charset="0"/>
              <a:buChar char="•"/>
            </a:pPr>
            <a:r>
              <a:rPr lang="en-US" dirty="0" smtClean="0"/>
              <a:t>Objects such as</a:t>
            </a:r>
          </a:p>
          <a:p>
            <a:pPr marL="1568202" lvl="3" indent="-174245">
              <a:buFont typeface="Arial" panose="020B0604020202020204" pitchFamily="34" charset="0"/>
              <a:buChar char="•"/>
            </a:pPr>
            <a:r>
              <a:rPr lang="en-US" dirty="0" smtClean="0"/>
              <a:t>Climate control </a:t>
            </a:r>
          </a:p>
          <a:p>
            <a:pPr marL="1568202" lvl="3" indent="-174245">
              <a:buFont typeface="Arial" panose="020B0604020202020204" pitchFamily="34" charset="0"/>
              <a:buChar char="•"/>
            </a:pPr>
            <a:r>
              <a:rPr lang="en-US" dirty="0" smtClean="0"/>
              <a:t>Security/Disaster alarm</a:t>
            </a:r>
            <a:r>
              <a:rPr lang="en-US" baseline="0" dirty="0" smtClean="0"/>
              <a:t> system</a:t>
            </a:r>
          </a:p>
          <a:p>
            <a:pPr marL="1568202" lvl="3" indent="-174245">
              <a:buFont typeface="Arial" panose="020B0604020202020204" pitchFamily="34" charset="0"/>
              <a:buChar char="•"/>
            </a:pPr>
            <a:r>
              <a:rPr lang="en-US" baseline="0" dirty="0" smtClean="0"/>
              <a:t>Energy/Resource metering (Electricity, Gas, Water)</a:t>
            </a:r>
          </a:p>
          <a:p>
            <a:pPr marL="1568202" lvl="3" indent="-174245" defTabSz="929305">
              <a:buFont typeface="Arial" panose="020B0604020202020204" pitchFamily="34" charset="0"/>
              <a:buChar char="•"/>
              <a:defRPr/>
            </a:pPr>
            <a:r>
              <a:rPr lang="en-US" baseline="0" dirty="0" smtClean="0"/>
              <a:t>Water boiler, Solar boiler</a:t>
            </a:r>
            <a:endParaRPr lang="en-US" dirty="0" smtClean="0"/>
          </a:p>
          <a:p>
            <a:pPr marL="1568202" lvl="3" indent="-174245">
              <a:buFont typeface="Arial" panose="020B0604020202020204" pitchFamily="34" charset="0"/>
              <a:buChar char="•"/>
            </a:pPr>
            <a:r>
              <a:rPr lang="en-US" baseline="0" dirty="0" smtClean="0"/>
              <a:t>Car (OBDII, </a:t>
            </a:r>
            <a:r>
              <a:rPr lang="en-US" baseline="0" dirty="0" err="1" smtClean="0"/>
              <a:t>vehiclepi</a:t>
            </a:r>
            <a:r>
              <a:rPr lang="en-US" baseline="0" dirty="0" smtClean="0"/>
              <a:t>)</a:t>
            </a:r>
          </a:p>
          <a:p>
            <a:pPr marL="1568202" lvl="3" indent="-174245">
              <a:buFont typeface="Arial" panose="020B0604020202020204" pitchFamily="34" charset="0"/>
              <a:buChar char="•"/>
            </a:pPr>
            <a:r>
              <a:rPr lang="en-US" baseline="0" dirty="0" smtClean="0"/>
              <a:t>The Sun (sunrise/set times, azimuth) </a:t>
            </a:r>
          </a:p>
          <a:p>
            <a:pPr marL="1568202" lvl="3" indent="-174245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103549" lvl="2" indent="-174245">
              <a:buFont typeface="Arial" panose="020B0604020202020204" pitchFamily="34" charset="0"/>
              <a:buChar char="•"/>
            </a:pPr>
            <a:r>
              <a:rPr lang="en-US" dirty="0" smtClean="0"/>
              <a:t>Living</a:t>
            </a:r>
            <a:r>
              <a:rPr lang="en-US" baseline="0" dirty="0" smtClean="0"/>
              <a:t> things</a:t>
            </a:r>
          </a:p>
          <a:p>
            <a:pPr marL="1568202" lvl="3" indent="-174245">
              <a:buFont typeface="Arial" panose="020B0604020202020204" pitchFamily="34" charset="0"/>
              <a:buChar char="•"/>
            </a:pPr>
            <a:r>
              <a:rPr lang="en-US" baseline="0" dirty="0" smtClean="0"/>
              <a:t>People (self quantification)</a:t>
            </a:r>
          </a:p>
          <a:p>
            <a:pPr marL="2032854" lvl="4" indent="-174245">
              <a:buFont typeface="Arial" panose="020B0604020202020204" pitchFamily="34" charset="0"/>
              <a:buChar char="•"/>
            </a:pPr>
            <a:r>
              <a:rPr lang="en-US" baseline="0" dirty="0" smtClean="0"/>
              <a:t>Presence</a:t>
            </a:r>
          </a:p>
          <a:p>
            <a:pPr marL="2032854" lvl="4" indent="-174245">
              <a:buFont typeface="Arial" panose="020B0604020202020204" pitchFamily="34" charset="0"/>
              <a:buChar char="•"/>
            </a:pPr>
            <a:r>
              <a:rPr lang="en-US" baseline="0" dirty="0" smtClean="0"/>
              <a:t>Location</a:t>
            </a:r>
          </a:p>
          <a:p>
            <a:pPr marL="2032854" lvl="4" indent="-174245">
              <a:buFont typeface="Arial" panose="020B0604020202020204" pitchFamily="34" charset="0"/>
              <a:buChar char="•"/>
            </a:pPr>
            <a:r>
              <a:rPr lang="en-US" baseline="0" dirty="0" smtClean="0"/>
              <a:t>Health metrics</a:t>
            </a:r>
          </a:p>
          <a:p>
            <a:pPr marL="2497506" lvl="5" indent="-174245" defTabSz="929305">
              <a:buFont typeface="Arial" panose="020B0604020202020204" pitchFamily="34" charset="0"/>
              <a:buChar char="•"/>
              <a:defRPr/>
            </a:pPr>
            <a:r>
              <a:rPr lang="en-US" baseline="0" dirty="0" smtClean="0"/>
              <a:t>Weight</a:t>
            </a:r>
          </a:p>
          <a:p>
            <a:pPr marL="2497506" lvl="5" indent="-174245">
              <a:buFont typeface="Arial" panose="020B0604020202020204" pitchFamily="34" charset="0"/>
              <a:buChar char="•"/>
            </a:pPr>
            <a:r>
              <a:rPr lang="en-US" baseline="0" dirty="0" smtClean="0"/>
              <a:t>Activity tracking</a:t>
            </a:r>
          </a:p>
          <a:p>
            <a:pPr marL="2497506" lvl="5" indent="-174245">
              <a:buFont typeface="Arial" panose="020B0604020202020204" pitchFamily="34" charset="0"/>
              <a:buChar char="•"/>
            </a:pPr>
            <a:r>
              <a:rPr lang="en-US" baseline="0" dirty="0" smtClean="0"/>
              <a:t>Temperature</a:t>
            </a:r>
          </a:p>
          <a:p>
            <a:pPr marL="2497506" lvl="5" indent="-174245">
              <a:buFont typeface="Arial" panose="020B0604020202020204" pitchFamily="34" charset="0"/>
              <a:buChar char="•"/>
            </a:pPr>
            <a:r>
              <a:rPr lang="en-US" baseline="0" dirty="0" smtClean="0"/>
              <a:t>Blood Glycose monitors</a:t>
            </a:r>
          </a:p>
          <a:p>
            <a:pPr marL="2497506" lvl="5" indent="-174245">
              <a:buFont typeface="Arial" panose="020B0604020202020204" pitchFamily="34" charset="0"/>
              <a:buChar char="•"/>
            </a:pPr>
            <a:r>
              <a:rPr lang="en-US" baseline="0" dirty="0" smtClean="0"/>
              <a:t>Fitbit</a:t>
            </a:r>
          </a:p>
          <a:p>
            <a:pPr marL="1568202" lvl="3" indent="-174245">
              <a:buFont typeface="Arial" panose="020B0604020202020204" pitchFamily="34" charset="0"/>
              <a:buChar char="•"/>
            </a:pPr>
            <a:r>
              <a:rPr lang="en-US" baseline="0" dirty="0" smtClean="0"/>
              <a:t>Pets</a:t>
            </a:r>
            <a:endParaRPr lang="en-US" dirty="0" smtClean="0"/>
          </a:p>
          <a:p>
            <a:pPr marL="638897" lvl="1" indent="-174245">
              <a:buFont typeface="Arial" panose="020B0604020202020204" pitchFamily="34" charset="0"/>
              <a:buChar char="•"/>
            </a:pPr>
            <a:r>
              <a:rPr lang="en-US" dirty="0" smtClean="0"/>
              <a:t>Virtual</a:t>
            </a:r>
          </a:p>
          <a:p>
            <a:pPr marL="1103549" lvl="2" indent="-174245">
              <a:buFont typeface="Arial" panose="020B0604020202020204" pitchFamily="34" charset="0"/>
              <a:buChar char="•"/>
            </a:pPr>
            <a:r>
              <a:rPr lang="en-US" dirty="0" smtClean="0"/>
              <a:t>Personal schedule/calendar</a:t>
            </a:r>
          </a:p>
          <a:p>
            <a:pPr marL="1103549" lvl="2" indent="-174245">
              <a:buFont typeface="Arial" panose="020B0604020202020204" pitchFamily="34" charset="0"/>
              <a:buChar char="•"/>
            </a:pPr>
            <a:r>
              <a:rPr lang="en-US" dirty="0" smtClean="0"/>
              <a:t>Social</a:t>
            </a:r>
          </a:p>
          <a:p>
            <a:pPr marL="1568202" lvl="3" indent="-174245">
              <a:buFont typeface="Arial" panose="020B0604020202020204" pitchFamily="34" charset="0"/>
              <a:buChar char="•"/>
            </a:pPr>
            <a:r>
              <a:rPr lang="en-US" dirty="0" smtClean="0"/>
              <a:t>Email</a:t>
            </a:r>
          </a:p>
          <a:p>
            <a:pPr marL="1568202" lvl="3" indent="-174245">
              <a:buFont typeface="Arial" panose="020B0604020202020204" pitchFamily="34" charset="0"/>
              <a:buChar char="•"/>
            </a:pPr>
            <a:r>
              <a:rPr lang="en-US" dirty="0" smtClean="0"/>
              <a:t>Twitter/FB</a:t>
            </a:r>
          </a:p>
          <a:p>
            <a:pPr marL="1568202" lvl="3" indent="-174245">
              <a:buFont typeface="Arial" panose="020B0604020202020204" pitchFamily="34" charset="0"/>
              <a:buChar char="•"/>
            </a:pPr>
            <a:r>
              <a:rPr lang="en-US" dirty="0" smtClean="0"/>
              <a:t>Online notification platforms</a:t>
            </a:r>
          </a:p>
          <a:p>
            <a:pPr marL="1103549" lvl="2" indent="-174245">
              <a:buFont typeface="Arial" panose="020B0604020202020204" pitchFamily="34" charset="0"/>
              <a:buChar char="•"/>
            </a:pPr>
            <a:r>
              <a:rPr lang="en-US" dirty="0" smtClean="0"/>
              <a:t>WWW resources</a:t>
            </a:r>
          </a:p>
          <a:p>
            <a:pPr marL="1568202" lvl="3" indent="-174245">
              <a:buFont typeface="Arial" panose="020B0604020202020204" pitchFamily="34" charset="0"/>
              <a:buChar char="•"/>
            </a:pPr>
            <a:r>
              <a:rPr lang="en-US" dirty="0" smtClean="0"/>
              <a:t>Weather forecasting</a:t>
            </a:r>
          </a:p>
          <a:p>
            <a:pPr marL="1568202" lvl="3" indent="-174245">
              <a:buFont typeface="Arial" panose="020B0604020202020204" pitchFamily="34" charset="0"/>
              <a:buChar char="•"/>
            </a:pPr>
            <a:r>
              <a:rPr lang="en-US" dirty="0" smtClean="0"/>
              <a:t>Stocks</a:t>
            </a:r>
          </a:p>
          <a:p>
            <a:pPr marL="1568202" lvl="3" indent="-174245">
              <a:buFont typeface="Arial" panose="020B0604020202020204" pitchFamily="34" charset="0"/>
              <a:buChar char="•"/>
            </a:pPr>
            <a:r>
              <a:rPr lang="en-US" dirty="0" smtClean="0"/>
              <a:t>Traffic</a:t>
            </a:r>
          </a:p>
          <a:p>
            <a:pPr marL="1568202" lvl="3" indent="-174245">
              <a:buFont typeface="Arial" panose="020B0604020202020204" pitchFamily="34" charset="0"/>
              <a:buChar char="•"/>
            </a:pPr>
            <a:r>
              <a:rPr lang="en-US" dirty="0" smtClean="0"/>
              <a:t>DB Storage</a:t>
            </a:r>
          </a:p>
          <a:p>
            <a:pPr marL="1568202" lvl="3" indent="-174245">
              <a:buFont typeface="Arial" panose="020B0604020202020204" pitchFamily="34" charset="0"/>
              <a:buChar char="•"/>
            </a:pPr>
            <a:r>
              <a:rPr lang="en-US" dirty="0" smtClean="0"/>
              <a:t>Visualization dashboards</a:t>
            </a:r>
          </a:p>
          <a:p>
            <a:pPr marL="1103549" lvl="2" indent="-174245" defTabSz="929305"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Presence</a:t>
            </a:r>
          </a:p>
          <a:p>
            <a:pPr marL="1103549" lvl="2" indent="-174245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95650-E2B8-4E3C-8753-078634C1FC4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7850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Provide intelligence</a:t>
            </a:r>
          </a:p>
          <a:p>
            <a:r>
              <a:rPr lang="en-US" dirty="0" smtClean="0"/>
              <a:t>Improve efficiency</a:t>
            </a:r>
            <a:endParaRPr lang="en-US" baseline="0" dirty="0" smtClean="0">
              <a:sym typeface="Wingdings" panose="05000000000000000000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95650-E2B8-4E3C-8753-078634C1FC4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5340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245" indent="-174245">
              <a:buFont typeface="Arial" panose="020B0604020202020204" pitchFamily="34" charset="0"/>
              <a:buChar char="•"/>
            </a:pPr>
            <a:r>
              <a:rPr lang="en-US" dirty="0" smtClean="0"/>
              <a:t>There is more to data that meets the eye</a:t>
            </a:r>
          </a:p>
          <a:p>
            <a:pPr marL="638897" lvl="1" indent="-174245">
              <a:buFont typeface="Arial" panose="020B0604020202020204" pitchFamily="34" charset="0"/>
              <a:buChar char="•"/>
            </a:pPr>
            <a:r>
              <a:rPr lang="en-US" dirty="0" smtClean="0"/>
              <a:t>E.g. Momentary</a:t>
            </a:r>
            <a:r>
              <a:rPr lang="en-US" baseline="0" dirty="0" smtClean="0"/>
              <a:t> power of solar boiler based on the rate of temperature increase of fixed volume of water</a:t>
            </a:r>
          </a:p>
          <a:p>
            <a:pPr marL="638897" lvl="1" indent="-174245">
              <a:buFont typeface="Arial" panose="020B0604020202020204" pitchFamily="34" charset="0"/>
              <a:buChar char="•"/>
            </a:pPr>
            <a:r>
              <a:rPr lang="en-US" dirty="0" smtClean="0"/>
              <a:t>Shape</a:t>
            </a:r>
            <a:r>
              <a:rPr lang="en-US" baseline="0" dirty="0" smtClean="0"/>
              <a:t> of power waveform reveals the appliance </a:t>
            </a:r>
          </a:p>
          <a:p>
            <a:pPr marL="638897" lvl="1" indent="-174245">
              <a:buFont typeface="Arial" panose="020B0604020202020204" pitchFamily="34" charset="0"/>
              <a:buChar char="•"/>
            </a:pPr>
            <a:r>
              <a:rPr lang="en-US" baseline="0" dirty="0" smtClean="0"/>
              <a:t>Dew point from temperature and humidity</a:t>
            </a:r>
          </a:p>
          <a:p>
            <a:pPr marL="638897" lvl="1" indent="-174245">
              <a:buFont typeface="Arial" panose="020B0604020202020204" pitchFamily="34" charset="0"/>
              <a:buChar char="•"/>
            </a:pPr>
            <a:r>
              <a:rPr lang="en-US" baseline="0" dirty="0" smtClean="0"/>
              <a:t>Presence from ping times</a:t>
            </a:r>
          </a:p>
          <a:p>
            <a:pPr marL="638897" lvl="1" indent="-174245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174245" indent="-174245">
              <a:buFont typeface="Arial" panose="020B0604020202020204" pitchFamily="34" charset="0"/>
              <a:buChar char="•"/>
            </a:pPr>
            <a:r>
              <a:rPr lang="en-US" dirty="0" smtClean="0"/>
              <a:t>If you can’t</a:t>
            </a:r>
            <a:r>
              <a:rPr lang="en-US" baseline="0" dirty="0" smtClean="0"/>
              <a:t> measure it, you can’t improve it</a:t>
            </a:r>
          </a:p>
          <a:p>
            <a:pPr marL="638897" lvl="1" indent="-174245">
              <a:buFont typeface="Arial" panose="020B0604020202020204" pitchFamily="34" charset="0"/>
              <a:buChar char="•"/>
            </a:pPr>
            <a:r>
              <a:rPr lang="en-US" dirty="0" smtClean="0">
                <a:sym typeface="Wingdings" panose="05000000000000000000" pitchFamily="2" charset="2"/>
              </a:rPr>
              <a:t>Example (home</a:t>
            </a:r>
            <a:r>
              <a:rPr lang="en-US" baseline="0" dirty="0" smtClean="0">
                <a:sym typeface="Wingdings" panose="05000000000000000000" pitchFamily="2" charset="2"/>
              </a:rPr>
              <a:t> scale, imagine on industrial scale)</a:t>
            </a:r>
            <a:endParaRPr lang="en-US" dirty="0" smtClean="0">
              <a:sym typeface="Wingdings" panose="05000000000000000000" pitchFamily="2" charset="2"/>
            </a:endParaRPr>
          </a:p>
          <a:p>
            <a:pPr marL="1103549" lvl="2" indent="-174245">
              <a:buFont typeface="Arial" panose="020B0604020202020204" pitchFamily="34" charset="0"/>
              <a:buChar char="•"/>
            </a:pPr>
            <a:r>
              <a:rPr lang="en-US" dirty="0" smtClean="0">
                <a:sym typeface="Wingdings" panose="05000000000000000000" pitchFamily="2" charset="2"/>
              </a:rPr>
              <a:t>Power usage</a:t>
            </a:r>
          </a:p>
          <a:p>
            <a:pPr marL="1568202" lvl="3" indent="-174245">
              <a:buFont typeface="Arial" panose="020B0604020202020204" pitchFamily="34" charset="0"/>
              <a:buChar char="•"/>
            </a:pPr>
            <a:r>
              <a:rPr lang="en-US" dirty="0" smtClean="0">
                <a:sym typeface="Wingdings" panose="05000000000000000000" pitchFamily="2" charset="2"/>
              </a:rPr>
              <a:t>AC compressor heater element consumes ~140W, even when AC is off </a:t>
            </a:r>
          </a:p>
          <a:p>
            <a:pPr marL="1568202" lvl="3" indent="-174245">
              <a:buFont typeface="Arial" panose="020B0604020202020204" pitchFamily="34" charset="0"/>
              <a:buChar char="•"/>
            </a:pPr>
            <a:r>
              <a:rPr lang="en-US" dirty="0" smtClean="0">
                <a:sym typeface="Wingdings" panose="05000000000000000000" pitchFamily="2" charset="2"/>
              </a:rPr>
              <a:t>TV using 120W in standby mode</a:t>
            </a:r>
          </a:p>
          <a:p>
            <a:pPr marL="1568202" lvl="3" indent="-174245">
              <a:buFont typeface="Arial" panose="020B0604020202020204" pitchFamily="34" charset="0"/>
              <a:buChar char="•"/>
            </a:pPr>
            <a:r>
              <a:rPr lang="en-US" dirty="0" smtClean="0">
                <a:sym typeface="Wingdings" panose="05000000000000000000" pitchFamily="2" charset="2"/>
              </a:rPr>
              <a:t>Circulation pump UPS consuming 100W in standby mode</a:t>
            </a:r>
          </a:p>
          <a:p>
            <a:pPr marL="1568202" lvl="3" indent="-174245">
              <a:buFont typeface="Arial" panose="020B0604020202020204" pitchFamily="34" charset="0"/>
              <a:buChar char="•"/>
            </a:pPr>
            <a:r>
              <a:rPr lang="en-US" dirty="0" smtClean="0">
                <a:sym typeface="Wingdings" panose="05000000000000000000" pitchFamily="2" charset="2"/>
              </a:rPr>
              <a:t>Laser printer occasionally using 400W in standby mode to warm up toner</a:t>
            </a:r>
          </a:p>
          <a:p>
            <a:pPr marL="1568202" lvl="3" indent="-174245">
              <a:buFont typeface="Arial" panose="020B0604020202020204" pitchFamily="34" charset="0"/>
              <a:buChar char="•"/>
            </a:pPr>
            <a:r>
              <a:rPr lang="en-US" dirty="0" smtClean="0">
                <a:sym typeface="Wingdings" panose="05000000000000000000" pitchFamily="2" charset="2"/>
              </a:rPr>
              <a:t>Dishwasher in delayed start mode consumes 150W till program starts</a:t>
            </a:r>
          </a:p>
          <a:p>
            <a:pPr marL="1568202" lvl="3" indent="-174245">
              <a:buFont typeface="Arial" panose="020B0604020202020204" pitchFamily="34" charset="0"/>
              <a:buChar char="•"/>
            </a:pPr>
            <a:r>
              <a:rPr lang="en-US" dirty="0" smtClean="0">
                <a:sym typeface="Wingdings" panose="05000000000000000000" pitchFamily="2" charset="2"/>
              </a:rPr>
              <a:t>..and many more</a:t>
            </a:r>
          </a:p>
          <a:p>
            <a:endParaRPr lang="en-US" dirty="0" smtClean="0"/>
          </a:p>
          <a:p>
            <a:pPr marL="174245" indent="-174245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95650-E2B8-4E3C-8753-078634C1FC4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1021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95650-E2B8-4E3C-8753-078634C1FC4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8734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95650-E2B8-4E3C-8753-078634C1FC4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5815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38897" lvl="1" indent="-174245">
              <a:buFont typeface="Arial" panose="020B0604020202020204" pitchFamily="34" charset="0"/>
              <a:buChar char="•"/>
            </a:pPr>
            <a:r>
              <a:rPr lang="en-US" dirty="0" smtClean="0"/>
              <a:t>Proprietary and incompatible protocols even</a:t>
            </a:r>
            <a:r>
              <a:rPr lang="en-US" baseline="0" dirty="0" smtClean="0"/>
              <a:t> from same manufacturer as part of their business model</a:t>
            </a:r>
          </a:p>
          <a:p>
            <a:pPr marL="638897" lvl="1" indent="-174245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95650-E2B8-4E3C-8753-078634C1FC4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092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245" indent="-174245">
              <a:buFont typeface="Arial" panose="020B0604020202020204" pitchFamily="34" charset="0"/>
              <a:buChar char="•"/>
            </a:pPr>
            <a:r>
              <a:rPr lang="en-US" dirty="0" smtClean="0"/>
              <a:t>Data produced by the connected things</a:t>
            </a:r>
            <a:r>
              <a:rPr lang="en-US" baseline="0" dirty="0" smtClean="0"/>
              <a:t> is acquired, processed and logged; DQ, what data to collect (collecting nothing with great accuracy)</a:t>
            </a:r>
          </a:p>
          <a:p>
            <a:pPr marL="174245" indent="-174245">
              <a:buFont typeface="Arial" panose="020B0604020202020204" pitchFamily="34" charset="0"/>
              <a:buChar char="•"/>
            </a:pPr>
            <a:r>
              <a:rPr lang="en-US" baseline="0" dirty="0" smtClean="0"/>
              <a:t>Run on a R/O fs raspberry pi; considering moving to the cloud</a:t>
            </a:r>
          </a:p>
          <a:p>
            <a:pPr marL="174245" indent="-174245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74245" indent="-174245">
              <a:buFont typeface="Arial" panose="020B0604020202020204" pitchFamily="34" charset="0"/>
              <a:buChar char="•"/>
            </a:pPr>
            <a:r>
              <a:rPr lang="en-US" baseline="0" dirty="0" smtClean="0"/>
              <a:t>As “Things” become increasingly smarter, they can talk directly to M2M layer</a:t>
            </a:r>
          </a:p>
          <a:p>
            <a:pPr marL="174245" indent="-174245">
              <a:buFont typeface="Arial" panose="020B0604020202020204" pitchFamily="34" charset="0"/>
              <a:buChar char="•"/>
            </a:pPr>
            <a:r>
              <a:rPr lang="en-US" baseline="0" dirty="0" smtClean="0"/>
              <a:t>It is possible to have multiple interfaces on the same “Thing”, specializing on interfacing with certain its property (AC power, temperature, control)</a:t>
            </a:r>
          </a:p>
          <a:p>
            <a:pPr marL="174245" indent="-174245">
              <a:buFont typeface="Arial" panose="020B0604020202020204" pitchFamily="34" charset="0"/>
              <a:buChar char="•"/>
            </a:pPr>
            <a:r>
              <a:rPr lang="en-US" baseline="0" dirty="0" smtClean="0"/>
              <a:t>It is possible that multiple interfaced “Things” have one and the same interface on the M2M end, as long as they use same protocol</a:t>
            </a:r>
          </a:p>
          <a:p>
            <a:pPr marL="174245" indent="-174245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174245" indent="-174245">
              <a:buFont typeface="Arial" panose="020B0604020202020204" pitchFamily="34" charset="0"/>
              <a:buChar char="•"/>
            </a:pPr>
            <a:r>
              <a:rPr lang="en-US" dirty="0" smtClean="0"/>
              <a:t>Storage: Abstract and treat a  “thing” with “interface”. </a:t>
            </a:r>
            <a:r>
              <a:rPr lang="en-US" dirty="0" err="1" smtClean="0"/>
              <a:t>EmonCMS</a:t>
            </a:r>
            <a:r>
              <a:rPr lang="en-US" dirty="0" smtClean="0"/>
              <a:t>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ThingSpeak</a:t>
            </a:r>
            <a:r>
              <a:rPr lang="en-US" baseline="0" dirty="0" smtClean="0"/>
              <a:t>, NoSQL; Retrieval of data API; </a:t>
            </a:r>
          </a:p>
          <a:p>
            <a:pPr marL="174245" indent="-174245">
              <a:buFont typeface="Arial" panose="020B0604020202020204" pitchFamily="34" charset="0"/>
              <a:buChar char="•"/>
            </a:pPr>
            <a:r>
              <a:rPr lang="en-US" baseline="0" dirty="0" smtClean="0"/>
              <a:t>Visualization: in-built </a:t>
            </a:r>
            <a:r>
              <a:rPr lang="en-US" baseline="0" dirty="0" err="1" smtClean="0"/>
              <a:t>EmonCMS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Thingspeak</a:t>
            </a:r>
            <a:r>
              <a:rPr lang="en-US" baseline="0" dirty="0" smtClean="0"/>
              <a:t>; collect an relate data for better insight. Actionable analytics.</a:t>
            </a:r>
          </a:p>
          <a:p>
            <a:pPr marL="174245" indent="-174245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74245" indent="-174245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95650-E2B8-4E3C-8753-078634C1FC4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0032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I’ve created a miniature Arduino compatible clone with wireless connectivity to use as interface to physical objects. The project is open hardware/source.</a:t>
            </a:r>
          </a:p>
          <a:p>
            <a:endParaRPr lang="en-US" dirty="0" smtClean="0"/>
          </a:p>
          <a:p>
            <a:r>
              <a:rPr lang="en-US" smtClean="0"/>
              <a:t>YAPM,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95650-E2B8-4E3C-8753-078634C1FC4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6449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95650-E2B8-4E3C-8753-078634C1FC4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3733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95650-E2B8-4E3C-8753-078634C1FC4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3282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95650-E2B8-4E3C-8753-078634C1FC4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7667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95650-E2B8-4E3C-8753-078634C1FC4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711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95650-E2B8-4E3C-8753-078634C1FC4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3412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Speech</a:t>
            </a:r>
            <a:r>
              <a:rPr lang="en-US" baseline="0" dirty="0" smtClean="0"/>
              <a:t> NR demo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95650-E2B8-4E3C-8753-078634C1FC4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1726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</a:t>
            </a:r>
            <a:r>
              <a:rPr lang="en-US" baseline="0" dirty="0" smtClean="0"/>
              <a:t> to work on consolidating these</a:t>
            </a:r>
          </a:p>
          <a:p>
            <a:r>
              <a:rPr lang="en-US" baseline="0" dirty="0" err="1" smtClean="0"/>
              <a:t>OpenHab</a:t>
            </a:r>
            <a:r>
              <a:rPr lang="en-US" baseline="0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95650-E2B8-4E3C-8753-078634C1FC4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0062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95650-E2B8-4E3C-8753-078634C1FC4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9116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95650-E2B8-4E3C-8753-078634C1FC4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2940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95650-E2B8-4E3C-8753-078634C1FC4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6793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95650-E2B8-4E3C-8753-078634C1FC4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239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DIKW_Pyramid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4cJ08wOqloc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twitter.com/iot_house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11" Type="http://schemas.openxmlformats.org/officeDocument/2006/relationships/image" Target="../media/image12.jpg"/><Relationship Id="rId5" Type="http://schemas.openxmlformats.org/officeDocument/2006/relationships/image" Target="../media/image6.jpg"/><Relationship Id="rId10" Type="http://schemas.openxmlformats.org/officeDocument/2006/relationships/image" Target="../media/image11.jpg"/><Relationship Id="rId4" Type="http://schemas.openxmlformats.org/officeDocument/2006/relationships/image" Target="../media/image5.jpg"/><Relationship Id="rId9" Type="http://schemas.openxmlformats.org/officeDocument/2006/relationships/image" Target="../media/image1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qtt%20topic%20tree.png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Internet of Things and home automation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Martin Harizanov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63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Introduce myself</a:t>
            </a:r>
          </a:p>
          <a:p>
            <a:r>
              <a:rPr lang="en-US" dirty="0" smtClean="0"/>
              <a:t>What is </a:t>
            </a:r>
            <a:r>
              <a:rPr lang="en-US" dirty="0" err="1" smtClean="0"/>
              <a:t>IoT</a:t>
            </a:r>
            <a:endParaRPr lang="en-US" dirty="0" smtClean="0"/>
          </a:p>
          <a:p>
            <a:r>
              <a:rPr lang="en-US" dirty="0" smtClean="0"/>
              <a:t>Why </a:t>
            </a:r>
            <a:r>
              <a:rPr lang="en-US" dirty="0" err="1" smtClean="0"/>
              <a:t>IoT</a:t>
            </a:r>
            <a:r>
              <a:rPr lang="en-US" dirty="0" smtClean="0"/>
              <a:t>?</a:t>
            </a:r>
          </a:p>
          <a:p>
            <a:r>
              <a:rPr lang="en-US" dirty="0" smtClean="0"/>
              <a:t>My home automation system </a:t>
            </a:r>
            <a:r>
              <a:rPr lang="en-US" dirty="0"/>
              <a:t>a</a:t>
            </a:r>
            <a:r>
              <a:rPr lang="en-US" dirty="0" smtClean="0"/>
              <a:t>rchitecture</a:t>
            </a:r>
          </a:p>
          <a:p>
            <a:r>
              <a:rPr lang="en-US" dirty="0" smtClean="0"/>
              <a:t>Q/A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84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 Project Manager/Business Analyst/Business Intelligence/Data warehousing</a:t>
            </a:r>
          </a:p>
          <a:p>
            <a:r>
              <a:rPr lang="en-US" dirty="0" smtClean="0"/>
              <a:t>Hobbies include </a:t>
            </a:r>
            <a:r>
              <a:rPr lang="en-US" dirty="0" err="1" smtClean="0"/>
              <a:t>IoT</a:t>
            </a:r>
            <a:r>
              <a:rPr lang="en-US" dirty="0" smtClean="0"/>
              <a:t>/home automation</a:t>
            </a:r>
          </a:p>
          <a:p>
            <a:r>
              <a:rPr lang="en-US" dirty="0" smtClean="0"/>
              <a:t>I am active in the </a:t>
            </a:r>
            <a:r>
              <a:rPr lang="en-US" dirty="0" err="1" smtClean="0"/>
              <a:t>IoT</a:t>
            </a:r>
            <a:r>
              <a:rPr lang="en-US" dirty="0" smtClean="0"/>
              <a:t> Open Source/Hardware community</a:t>
            </a:r>
          </a:p>
          <a:p>
            <a:r>
              <a:rPr lang="en-US" dirty="0" smtClean="0"/>
              <a:t>Blogger</a:t>
            </a:r>
          </a:p>
          <a:p>
            <a:r>
              <a:rPr lang="en-US" dirty="0" smtClean="0"/>
              <a:t>My  education background combines software and hardware</a:t>
            </a:r>
          </a:p>
        </p:txBody>
      </p:sp>
    </p:spTree>
    <p:extLst>
      <p:ext uri="{BB962C8B-B14F-4D97-AF65-F5344CB8AC3E}">
        <p14:creationId xmlns:p14="http://schemas.microsoft.com/office/powerpoint/2010/main" val="2550167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IoT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Internet of Things</a:t>
            </a:r>
          </a:p>
          <a:p>
            <a:pPr lvl="1"/>
            <a:r>
              <a:rPr lang="en-US" dirty="0"/>
              <a:t>Internet connected objects (things) working together to solve a business problem</a:t>
            </a:r>
          </a:p>
          <a:p>
            <a:pPr lvl="1"/>
            <a:r>
              <a:rPr lang="en-US" dirty="0" smtClean="0"/>
              <a:t>Has </a:t>
            </a:r>
            <a:r>
              <a:rPr lang="en-US" dirty="0"/>
              <a:t>been around for quite a while, but only recently has become affordable for personal </a:t>
            </a:r>
            <a:r>
              <a:rPr lang="en-US" dirty="0" smtClean="0"/>
              <a:t>use</a:t>
            </a:r>
          </a:p>
        </p:txBody>
      </p:sp>
    </p:spTree>
    <p:extLst>
      <p:ext uri="{BB962C8B-B14F-4D97-AF65-F5344CB8AC3E}">
        <p14:creationId xmlns:p14="http://schemas.microsoft.com/office/powerpoint/2010/main" val="381533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“Things” in the </a:t>
            </a:r>
            <a:r>
              <a:rPr lang="en-US" dirty="0" err="1" smtClean="0"/>
              <a:t>IoT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Could be anything</a:t>
            </a:r>
          </a:p>
          <a:p>
            <a:pPr lvl="1"/>
            <a:r>
              <a:rPr lang="en-US" dirty="0" smtClean="0"/>
              <a:t>Physical</a:t>
            </a:r>
          </a:p>
          <a:p>
            <a:pPr lvl="1"/>
            <a:r>
              <a:rPr lang="en-US" dirty="0"/>
              <a:t>V</a:t>
            </a:r>
            <a:r>
              <a:rPr lang="en-US" dirty="0" smtClean="0"/>
              <a:t>irtual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544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</a:t>
            </a:r>
            <a:r>
              <a:rPr lang="en-US" dirty="0" err="1" smtClean="0"/>
              <a:t>IoT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Generate, collect, process and use acquired information to make better decisions </a:t>
            </a:r>
          </a:p>
          <a:p>
            <a:r>
              <a:rPr lang="en-US" dirty="0" smtClean="0"/>
              <a:t>Smart objects: Make </a:t>
            </a:r>
            <a:r>
              <a:rPr lang="en-US" dirty="0"/>
              <a:t>things that weren’t meant to talk to each other interact </a:t>
            </a:r>
            <a:r>
              <a:rPr lang="en-US" dirty="0" smtClean="0"/>
              <a:t>smartly</a:t>
            </a:r>
          </a:p>
          <a:p>
            <a:r>
              <a:rPr lang="en-US" dirty="0"/>
              <a:t>Gartner says the Internet of Things installed base will grow to 26 Billion units by </a:t>
            </a:r>
            <a:r>
              <a:rPr lang="en-US" dirty="0" smtClean="0"/>
              <a:t>2020; I want to be well aligned and prepared for that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9180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Generate, collect, process and use acquired information to make </a:t>
            </a:r>
            <a:r>
              <a:rPr lang="en-US" dirty="0" smtClean="0"/>
              <a:t>decisions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666999"/>
            <a:ext cx="4831649" cy="3124201"/>
          </a:xfrm>
        </p:spPr>
        <p:txBody>
          <a:bodyPr>
            <a:normAutofit fontScale="92500" lnSpcReduction="20000"/>
          </a:bodyPr>
          <a:lstStyle/>
          <a:p>
            <a:pPr marL="285750" lvl="2"/>
            <a:r>
              <a:rPr lang="en-US" sz="2400" dirty="0" smtClean="0">
                <a:hlinkClick r:id="rId3"/>
              </a:rPr>
              <a:t>DIKW </a:t>
            </a:r>
            <a:r>
              <a:rPr lang="en-US" sz="2400" dirty="0" smtClean="0"/>
              <a:t>model</a:t>
            </a:r>
          </a:p>
          <a:p>
            <a:pPr marL="628650" lvl="3"/>
            <a:r>
              <a:rPr lang="en-US" sz="2200" dirty="0" smtClean="0"/>
              <a:t>Information </a:t>
            </a:r>
            <a:r>
              <a:rPr lang="en-US" sz="2200" dirty="0"/>
              <a:t>is inferred from </a:t>
            </a:r>
            <a:r>
              <a:rPr lang="en-US" sz="2200" dirty="0" smtClean="0"/>
              <a:t>data, </a:t>
            </a:r>
            <a:r>
              <a:rPr lang="en-US" sz="2200" dirty="0"/>
              <a:t>in the process of answering interrogative questions (e.g., "who", "what", "where", "how many", "when</a:t>
            </a:r>
            <a:r>
              <a:rPr lang="en-US" sz="2200" dirty="0" smtClean="0"/>
              <a:t>"), </a:t>
            </a:r>
            <a:r>
              <a:rPr lang="en-US" sz="2200" dirty="0"/>
              <a:t>thereby making the data </a:t>
            </a:r>
            <a:r>
              <a:rPr lang="en-US" sz="2200" dirty="0" smtClean="0"/>
              <a:t>useful </a:t>
            </a:r>
            <a:r>
              <a:rPr lang="en-US" sz="2200" dirty="0"/>
              <a:t>for "decisions and/or action</a:t>
            </a:r>
            <a:r>
              <a:rPr lang="en-US" sz="2200" dirty="0" smtClean="0"/>
              <a:t>".</a:t>
            </a:r>
          </a:p>
          <a:p>
            <a:pPr marL="628650" lvl="3"/>
            <a:r>
              <a:rPr lang="en-US" sz="2400" dirty="0" smtClean="0"/>
              <a:t>Knowledge as "synthesis </a:t>
            </a:r>
            <a:r>
              <a:rPr lang="en-US" sz="2400" dirty="0"/>
              <a:t>of multiple sources of information over time</a:t>
            </a:r>
            <a:r>
              <a:rPr lang="en-US" sz="2400" dirty="0" smtClean="0"/>
              <a:t>"</a:t>
            </a:r>
            <a:endParaRPr lang="en-US" sz="2200" dirty="0" smtClean="0"/>
          </a:p>
          <a:p>
            <a:pPr marL="285750" lvl="2"/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959" y="2438399"/>
            <a:ext cx="5476875" cy="283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35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Smart objects: Make </a:t>
            </a:r>
            <a:r>
              <a:rPr lang="en-US" dirty="0"/>
              <a:t>things that weren’t meant to talk to each other interact smartly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1"/>
            <a:r>
              <a:rPr lang="en-US" dirty="0" smtClean="0"/>
              <a:t>Phone </a:t>
            </a:r>
            <a:r>
              <a:rPr lang="en-US" dirty="0" smtClean="0">
                <a:sym typeface="Wingdings" panose="05000000000000000000" pitchFamily="2" charset="2"/>
              </a:rPr>
              <a:t> Location detection, presence detection  Thermostat</a:t>
            </a:r>
            <a:endParaRPr lang="en-US" dirty="0" smtClean="0"/>
          </a:p>
          <a:p>
            <a:pPr lvl="1"/>
            <a:r>
              <a:rPr lang="en-US" dirty="0" smtClean="0"/>
              <a:t>Doorbell activation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smtClean="0">
                <a:sym typeface="Wingdings" panose="05000000000000000000" pitchFamily="2" charset="2"/>
              </a:rPr>
              <a:t>CCTV takes picture </a:t>
            </a:r>
            <a:r>
              <a:rPr lang="en-US" dirty="0">
                <a:sym typeface="Wingdings" panose="05000000000000000000" pitchFamily="2" charset="2"/>
              </a:rPr>
              <a:t>Email + </a:t>
            </a:r>
            <a:r>
              <a:rPr lang="en-US" dirty="0" smtClean="0">
                <a:sym typeface="Wingdings" panose="05000000000000000000" pitchFamily="2" charset="2"/>
              </a:rPr>
              <a:t>SMS + Tweet</a:t>
            </a:r>
            <a:endParaRPr lang="en-US" dirty="0">
              <a:sym typeface="Wingdings" panose="05000000000000000000" pitchFamily="2" charset="2"/>
            </a:endParaRPr>
          </a:p>
          <a:p>
            <a:pPr lvl="1"/>
            <a:r>
              <a:rPr lang="en-US" dirty="0">
                <a:sym typeface="Wingdings" panose="05000000000000000000" pitchFamily="2" charset="2"/>
              </a:rPr>
              <a:t>Fire Alarm  </a:t>
            </a:r>
            <a:r>
              <a:rPr lang="en-US" dirty="0" smtClean="0">
                <a:sym typeface="Wingdings" panose="05000000000000000000" pitchFamily="2" charset="2"/>
              </a:rPr>
              <a:t>Email + SMS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Security System CCTV  Email + SMS</a:t>
            </a:r>
            <a:endParaRPr lang="en-US" dirty="0">
              <a:sym typeface="Wingdings" panose="05000000000000000000" pitchFamily="2" charset="2"/>
            </a:endParaRPr>
          </a:p>
          <a:p>
            <a:pPr lvl="1"/>
            <a:r>
              <a:rPr lang="en-US" dirty="0">
                <a:sym typeface="Wingdings" panose="05000000000000000000" pitchFamily="2" charset="2"/>
              </a:rPr>
              <a:t>Climate control   presence @ </a:t>
            </a:r>
            <a:r>
              <a:rPr lang="en-US" dirty="0" smtClean="0">
                <a:sym typeface="Wingdings" panose="05000000000000000000" pitchFamily="2" charset="2"/>
              </a:rPr>
              <a:t>home &amp; weather forecast</a:t>
            </a:r>
            <a:endParaRPr lang="en-US" dirty="0">
              <a:sym typeface="Wingdings" panose="05000000000000000000" pitchFamily="2" charset="2"/>
            </a:endParaRPr>
          </a:p>
          <a:p>
            <a:pPr lvl="1"/>
            <a:r>
              <a:rPr lang="en-US" dirty="0">
                <a:sym typeface="Wingdings" panose="05000000000000000000" pitchFamily="2" charset="2"/>
              </a:rPr>
              <a:t>Hot </a:t>
            </a:r>
            <a:r>
              <a:rPr lang="en-US" dirty="0" smtClean="0">
                <a:sym typeface="Wingdings" panose="05000000000000000000" pitchFamily="2" charset="2"/>
              </a:rPr>
              <a:t>water tank 1   Hot </a:t>
            </a:r>
            <a:r>
              <a:rPr lang="en-US" dirty="0">
                <a:sym typeface="Wingdings" panose="05000000000000000000" pitchFamily="2" charset="2"/>
              </a:rPr>
              <a:t>water tank 2  </a:t>
            </a:r>
            <a:r>
              <a:rPr lang="en-US" dirty="0" smtClean="0">
                <a:sym typeface="Wingdings" panose="05000000000000000000" pitchFamily="2" charset="2"/>
              </a:rPr>
              <a:t> our presence, weather forecast 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Dog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smtClean="0">
                <a:sym typeface="Wingdings" panose="05000000000000000000" pitchFamily="2" charset="2"/>
              </a:rPr>
              <a:t>CCTV + Email 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Weather </a:t>
            </a:r>
            <a:r>
              <a:rPr lang="en-US" dirty="0">
                <a:sym typeface="Wingdings" panose="05000000000000000000" pitchFamily="2" charset="2"/>
              </a:rPr>
              <a:t>notifications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>
                <a:sym typeface="Wingdings" panose="05000000000000000000" pitchFamily="2" charset="2"/>
              </a:rPr>
              <a:t>email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13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Influence others to reduce their carbon footprint by sharing socially your </a:t>
            </a:r>
            <a:r>
              <a:rPr lang="en-US" dirty="0" smtClean="0"/>
              <a:t>metrics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484311" y="2614516"/>
            <a:ext cx="7045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Alex </a:t>
            </a:r>
            <a:r>
              <a:rPr lang="en-US" dirty="0" err="1">
                <a:solidFill>
                  <a:srgbClr val="222222"/>
                </a:solidFill>
                <a:latin typeface="arial" panose="020B0604020202020204" pitchFamily="34" charset="0"/>
              </a:rPr>
              <a:t>Laskey</a:t>
            </a:r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: How behavioral science can lower your energy bill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62061" y="2953438"/>
            <a:ext cx="49316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https://www.youtube.com/watch?v=4cJ08wOqloc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562061" y="3954693"/>
            <a:ext cx="38394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222222"/>
                </a:solidFill>
                <a:latin typeface="arial" panose="020B0604020202020204" pitchFamily="34" charset="0"/>
              </a:rPr>
              <a:t>My </a:t>
            </a:r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  <a:hlinkClick r:id="rId4"/>
              </a:rPr>
              <a:t>@</a:t>
            </a:r>
            <a:r>
              <a:rPr lang="en-US" dirty="0" err="1" smtClean="0">
                <a:solidFill>
                  <a:srgbClr val="222222"/>
                </a:solidFill>
                <a:latin typeface="arial" panose="020B0604020202020204" pitchFamily="34" charset="0"/>
                <a:hlinkClick r:id="rId4"/>
              </a:rPr>
              <a:t>iot_house</a:t>
            </a:r>
            <a:r>
              <a:rPr lang="en-US" dirty="0" smtClean="0">
                <a:solidFill>
                  <a:srgbClr val="222222"/>
                </a:solidFill>
                <a:latin typeface="arial" panose="020B0604020202020204" pitchFamily="34" charset="0"/>
                <a:hlinkClick r:id="rId4"/>
              </a:rPr>
              <a:t> </a:t>
            </a:r>
            <a:r>
              <a:rPr lang="en-US" dirty="0" smtClean="0">
                <a:solidFill>
                  <a:srgbClr val="222222"/>
                </a:solidFill>
                <a:latin typeface="arial" panose="020B0604020202020204" pitchFamily="34" charset="0"/>
              </a:rPr>
              <a:t>tweets power consumption statistics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5827" y="3500190"/>
            <a:ext cx="5772150" cy="3124200"/>
          </a:xfrm>
        </p:spPr>
      </p:pic>
    </p:spTree>
    <p:extLst>
      <p:ext uri="{BB962C8B-B14F-4D97-AF65-F5344CB8AC3E}">
        <p14:creationId xmlns:p14="http://schemas.microsoft.com/office/powerpoint/2010/main" val="54808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666999"/>
            <a:ext cx="10018713" cy="406037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Global </a:t>
            </a:r>
            <a:r>
              <a:rPr lang="en-US" dirty="0" smtClean="0"/>
              <a:t>cooperation</a:t>
            </a:r>
          </a:p>
          <a:p>
            <a:pPr lvl="1"/>
            <a:r>
              <a:rPr lang="en-US" dirty="0" smtClean="0"/>
              <a:t>Proprietary and incompatible protocols</a:t>
            </a:r>
          </a:p>
          <a:p>
            <a:pPr lvl="1"/>
            <a:r>
              <a:rPr lang="en-US" dirty="0" smtClean="0"/>
              <a:t>Lack </a:t>
            </a:r>
            <a:r>
              <a:rPr lang="en-US" dirty="0"/>
              <a:t>of </a:t>
            </a:r>
            <a:r>
              <a:rPr lang="en-US" dirty="0" smtClean="0"/>
              <a:t>APIs</a:t>
            </a:r>
          </a:p>
          <a:p>
            <a:pPr lvl="1"/>
            <a:r>
              <a:rPr lang="en-US" dirty="0" smtClean="0"/>
              <a:t>Example: Common </a:t>
            </a:r>
            <a:r>
              <a:rPr lang="en-US" dirty="0"/>
              <a:t>external power </a:t>
            </a:r>
            <a:r>
              <a:rPr lang="en-US" dirty="0" smtClean="0"/>
              <a:t>supply</a:t>
            </a:r>
            <a:endParaRPr lang="en-US" dirty="0"/>
          </a:p>
          <a:p>
            <a:r>
              <a:rPr lang="en-US" dirty="0"/>
              <a:t>Technological </a:t>
            </a:r>
            <a:r>
              <a:rPr lang="en-US" dirty="0" smtClean="0"/>
              <a:t>challenges</a:t>
            </a:r>
          </a:p>
          <a:p>
            <a:pPr lvl="1"/>
            <a:r>
              <a:rPr lang="en-US" dirty="0" smtClean="0"/>
              <a:t>Power usage</a:t>
            </a:r>
          </a:p>
          <a:p>
            <a:pPr lvl="1"/>
            <a:r>
              <a:rPr lang="en-US" dirty="0" smtClean="0"/>
              <a:t>Scalability</a:t>
            </a:r>
          </a:p>
          <a:p>
            <a:pPr lvl="1"/>
            <a:r>
              <a:rPr lang="en-US" dirty="0" smtClean="0"/>
              <a:t>Security</a:t>
            </a:r>
          </a:p>
          <a:p>
            <a:pPr lvl="1"/>
            <a:r>
              <a:rPr lang="en-US" dirty="0" smtClean="0"/>
              <a:t>Communication mechanisms</a:t>
            </a:r>
          </a:p>
          <a:p>
            <a:r>
              <a:rPr lang="en-US" dirty="0" smtClean="0"/>
              <a:t>Ethics, control society, surveillance, consent and data driven life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5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4" name="Rounded Rectangle 53"/>
          <p:cNvSpPr/>
          <p:nvPr/>
        </p:nvSpPr>
        <p:spPr>
          <a:xfrm>
            <a:off x="7529772" y="2548833"/>
            <a:ext cx="1884987" cy="15086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dirty="0" smtClean="0"/>
              <a:t>Business logic</a:t>
            </a:r>
            <a:endParaRPr lang="en-US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Architecture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662222" y="4488667"/>
            <a:ext cx="1180538" cy="11712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Thing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833394" y="4467463"/>
            <a:ext cx="1168366" cy="12006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I</a:t>
            </a:r>
            <a:r>
              <a:rPr lang="en-US" sz="1200" dirty="0" smtClean="0"/>
              <a:t>nterface</a:t>
            </a:r>
            <a:endParaRPr lang="en-US" sz="1400" dirty="0"/>
          </a:p>
        </p:txBody>
      </p:sp>
      <p:sp>
        <p:nvSpPr>
          <p:cNvPr id="6" name="Oval 5"/>
          <p:cNvSpPr/>
          <p:nvPr/>
        </p:nvSpPr>
        <p:spPr>
          <a:xfrm>
            <a:off x="7680049" y="4189867"/>
            <a:ext cx="1673417" cy="15378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 smtClean="0"/>
              <a:t>M2M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896738" y="4774611"/>
            <a:ext cx="589832" cy="6415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/>
              <a:t>Protocol</a:t>
            </a:r>
            <a:endParaRPr lang="en-US" sz="800" dirty="0"/>
          </a:p>
        </p:txBody>
      </p:sp>
      <p:sp>
        <p:nvSpPr>
          <p:cNvPr id="12" name="Oval 11"/>
          <p:cNvSpPr/>
          <p:nvPr/>
        </p:nvSpPr>
        <p:spPr>
          <a:xfrm>
            <a:off x="6613226" y="4621415"/>
            <a:ext cx="989633" cy="99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dirty="0" smtClean="0"/>
              <a:t>Interface</a:t>
            </a:r>
            <a:endParaRPr lang="en-US" sz="1050" dirty="0"/>
          </a:p>
        </p:txBody>
      </p:sp>
      <p:sp>
        <p:nvSpPr>
          <p:cNvPr id="13" name="Oval 12"/>
          <p:cNvSpPr/>
          <p:nvPr/>
        </p:nvSpPr>
        <p:spPr>
          <a:xfrm>
            <a:off x="5998332" y="2616575"/>
            <a:ext cx="1229787" cy="13623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Visualization, BI</a:t>
            </a:r>
            <a:endParaRPr lang="en-US" sz="1400" dirty="0"/>
          </a:p>
        </p:txBody>
      </p:sp>
      <p:sp>
        <p:nvSpPr>
          <p:cNvPr id="14" name="Oval 13"/>
          <p:cNvSpPr/>
          <p:nvPr/>
        </p:nvSpPr>
        <p:spPr>
          <a:xfrm>
            <a:off x="9827006" y="2616575"/>
            <a:ext cx="1229787" cy="13623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Control UI</a:t>
            </a:r>
            <a:endParaRPr lang="en-US" sz="1600" dirty="0"/>
          </a:p>
        </p:txBody>
      </p:sp>
      <p:sp>
        <p:nvSpPr>
          <p:cNvPr id="10" name="Oval 9"/>
          <p:cNvSpPr/>
          <p:nvPr/>
        </p:nvSpPr>
        <p:spPr>
          <a:xfrm>
            <a:off x="6074062" y="4791544"/>
            <a:ext cx="589832" cy="6415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/>
              <a:t>Protocol</a:t>
            </a:r>
            <a:endParaRPr lang="en-US" sz="800" dirty="0"/>
          </a:p>
        </p:txBody>
      </p:sp>
      <p:cxnSp>
        <p:nvCxnSpPr>
          <p:cNvPr id="18" name="Elbow Connector 17"/>
          <p:cNvCxnSpPr>
            <a:stCxn id="10" idx="2"/>
            <a:endCxn id="9" idx="6"/>
          </p:cNvCxnSpPr>
          <p:nvPr/>
        </p:nvCxnSpPr>
        <p:spPr>
          <a:xfrm rot="10800000">
            <a:off x="5486570" y="5095375"/>
            <a:ext cx="587492" cy="16933"/>
          </a:xfrm>
          <a:prstGeom prst="bentConnector3">
            <a:avLst>
              <a:gd name="adj1" fmla="val 50000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Striped Right Arrow 35"/>
          <p:cNvSpPr/>
          <p:nvPr/>
        </p:nvSpPr>
        <p:spPr>
          <a:xfrm>
            <a:off x="2824465" y="4709077"/>
            <a:ext cx="593206" cy="358729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dirty="0" smtClean="0"/>
              <a:t>Read properties</a:t>
            </a:r>
            <a:endParaRPr lang="en-US" sz="700" dirty="0"/>
          </a:p>
        </p:txBody>
      </p:sp>
      <p:sp>
        <p:nvSpPr>
          <p:cNvPr id="38" name="Striped Right Arrow 37"/>
          <p:cNvSpPr/>
          <p:nvPr/>
        </p:nvSpPr>
        <p:spPr>
          <a:xfrm rot="10800000" flipV="1">
            <a:off x="2785129" y="5137892"/>
            <a:ext cx="600244" cy="3959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dirty="0" smtClean="0"/>
              <a:t>Set Property</a:t>
            </a:r>
            <a:endParaRPr lang="en-US" sz="700" dirty="0"/>
          </a:p>
        </p:txBody>
      </p:sp>
      <p:sp>
        <p:nvSpPr>
          <p:cNvPr id="39" name="Oval 38"/>
          <p:cNvSpPr/>
          <p:nvPr/>
        </p:nvSpPr>
        <p:spPr>
          <a:xfrm>
            <a:off x="3420525" y="5095373"/>
            <a:ext cx="485579" cy="4605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dirty="0" smtClean="0"/>
              <a:t>Protocol</a:t>
            </a:r>
            <a:endParaRPr lang="en-US" sz="700" dirty="0"/>
          </a:p>
        </p:txBody>
      </p:sp>
      <p:sp>
        <p:nvSpPr>
          <p:cNvPr id="41" name="Oval 40"/>
          <p:cNvSpPr/>
          <p:nvPr/>
        </p:nvSpPr>
        <p:spPr>
          <a:xfrm>
            <a:off x="3421890" y="4658143"/>
            <a:ext cx="485579" cy="4605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dirty="0" smtClean="0"/>
              <a:t>Protocol</a:t>
            </a:r>
            <a:endParaRPr lang="en-US" sz="700" dirty="0"/>
          </a:p>
        </p:txBody>
      </p:sp>
      <p:sp>
        <p:nvSpPr>
          <p:cNvPr id="11" name="Oval 10"/>
          <p:cNvSpPr/>
          <p:nvPr/>
        </p:nvSpPr>
        <p:spPr>
          <a:xfrm>
            <a:off x="7529772" y="4886256"/>
            <a:ext cx="844954" cy="4648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Raw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8569805" y="4879905"/>
            <a:ext cx="844954" cy="4648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Processed</a:t>
            </a:r>
            <a:endParaRPr lang="en-US" sz="1000" dirty="0"/>
          </a:p>
        </p:txBody>
      </p:sp>
      <p:sp>
        <p:nvSpPr>
          <p:cNvPr id="48" name="Oval 47"/>
          <p:cNvSpPr/>
          <p:nvPr/>
        </p:nvSpPr>
        <p:spPr>
          <a:xfrm>
            <a:off x="8221841" y="3365090"/>
            <a:ext cx="589832" cy="6415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/>
              <a:t>Logic</a:t>
            </a:r>
            <a:endParaRPr lang="en-US" sz="800" dirty="0"/>
          </a:p>
        </p:txBody>
      </p:sp>
      <p:cxnSp>
        <p:nvCxnSpPr>
          <p:cNvPr id="46" name="Elbow Connector 45"/>
          <p:cNvCxnSpPr>
            <a:stCxn id="11" idx="0"/>
            <a:endCxn id="48" idx="2"/>
          </p:cNvCxnSpPr>
          <p:nvPr/>
        </p:nvCxnSpPr>
        <p:spPr>
          <a:xfrm rot="5400000" flipH="1" flipV="1">
            <a:off x="7486844" y="4151259"/>
            <a:ext cx="1200403" cy="269592"/>
          </a:xfrm>
          <a:prstGeom prst="bentConnector2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Elbow Connector 51"/>
          <p:cNvCxnSpPr>
            <a:endCxn id="21" idx="0"/>
          </p:cNvCxnSpPr>
          <p:nvPr/>
        </p:nvCxnSpPr>
        <p:spPr>
          <a:xfrm rot="16200000" flipH="1">
            <a:off x="8308195" y="4195817"/>
            <a:ext cx="1194231" cy="173944"/>
          </a:xfrm>
          <a:prstGeom prst="bentConnector3">
            <a:avLst>
              <a:gd name="adj1" fmla="val -316"/>
            </a:avLst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669266" y="2661688"/>
            <a:ext cx="1229787" cy="13623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Storage</a:t>
            </a:r>
            <a:endParaRPr lang="en-US" sz="1400" dirty="0"/>
          </a:p>
        </p:txBody>
      </p:sp>
      <p:cxnSp>
        <p:nvCxnSpPr>
          <p:cNvPr id="8" name="Straight Arrow Connector 7"/>
          <p:cNvCxnSpPr>
            <a:stCxn id="23" idx="6"/>
          </p:cNvCxnSpPr>
          <p:nvPr/>
        </p:nvCxnSpPr>
        <p:spPr>
          <a:xfrm flipV="1">
            <a:off x="2899053" y="3303140"/>
            <a:ext cx="3099279" cy="397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>
            <a:stCxn id="54" idx="3"/>
            <a:endCxn id="14" idx="2"/>
          </p:cNvCxnSpPr>
          <p:nvPr/>
        </p:nvCxnSpPr>
        <p:spPr>
          <a:xfrm flipV="1">
            <a:off x="9414759" y="3297733"/>
            <a:ext cx="412247" cy="5407"/>
          </a:xfrm>
          <a:prstGeom prst="bentConnector3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038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hardware interface to “things”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659" y="4115613"/>
            <a:ext cx="1820228" cy="1365171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833" y="4667987"/>
            <a:ext cx="1401434" cy="18685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451" y="4100755"/>
            <a:ext cx="2023632" cy="151772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979" y="5247032"/>
            <a:ext cx="2031049" cy="15232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137" y="5049964"/>
            <a:ext cx="1782516" cy="133688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180" y="4462457"/>
            <a:ext cx="1519758" cy="11398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8250" y="4714807"/>
            <a:ext cx="2429012" cy="182175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4804" y="5375639"/>
            <a:ext cx="1547903" cy="116092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682151" y="2225615"/>
            <a:ext cx="960982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‘Funky’ project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It is an Arduino-compatible multi purpose micro that is: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Very small: 20×21.2mm </a:t>
            </a:r>
            <a:r>
              <a:rPr lang="en-US" dirty="0"/>
              <a:t>(0.78″x0.83″)</a:t>
            </a:r>
            <a:endParaRPr lang="en-US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Very light: 3 grams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Low power (up to 1 year on coin cell battery)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Wireless capable (RFM12B transceiver)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9306" y="2548897"/>
            <a:ext cx="3162284" cy="237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575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YAPM (Yet Another Power Monitor)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Wireless Power Monitor project</a:t>
            </a:r>
            <a:endParaRPr lang="en-US" dirty="0"/>
          </a:p>
        </p:txBody>
      </p:sp>
      <p:pic>
        <p:nvPicPr>
          <p:cNvPr id="1026" name="Picture 2" descr="http://harizanov.com/wp-content/uploads/2013/11/IMG_317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5669" y="2796988"/>
            <a:ext cx="42672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4968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Receiver module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311" y="4118679"/>
            <a:ext cx="2230025" cy="16725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874" y="4411761"/>
            <a:ext cx="2646385" cy="198478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796" y="4758429"/>
            <a:ext cx="2754052" cy="20655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502" y="3768494"/>
            <a:ext cx="3163851" cy="237288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82151" y="2225615"/>
            <a:ext cx="96098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‘RFM2Pi’ project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It is an Arduino-compatible board that acts as a wireless bridge between wireless remote nodes and the M2M layer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04091" y="5373450"/>
            <a:ext cx="2033187" cy="145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79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ESP8266 </a:t>
            </a:r>
            <a:r>
              <a:rPr lang="en-US" dirty="0" err="1" smtClean="0"/>
              <a:t>WiFi</a:t>
            </a:r>
            <a:r>
              <a:rPr lang="en-US" dirty="0" smtClean="0"/>
              <a:t> relay/thermostat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187" y="2487146"/>
            <a:ext cx="5036484" cy="3490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826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Interface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521" y="2720788"/>
            <a:ext cx="5508161" cy="3124201"/>
          </a:xfrm>
        </p:spPr>
        <p:txBody>
          <a:bodyPr/>
          <a:lstStyle/>
          <a:p>
            <a:r>
              <a:rPr lang="en-US" dirty="0" err="1" smtClean="0"/>
              <a:t>NodeRED</a:t>
            </a:r>
            <a:r>
              <a:rPr lang="en-US" dirty="0" smtClean="0"/>
              <a:t> weather forecast/current conditions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147" y="2168001"/>
            <a:ext cx="4404249" cy="3712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081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Machine to Machine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Using </a:t>
            </a:r>
            <a:r>
              <a:rPr lang="en-US" dirty="0" err="1" smtClean="0"/>
              <a:t>mosquitto</a:t>
            </a:r>
            <a:r>
              <a:rPr lang="en-US" dirty="0" smtClean="0"/>
              <a:t> MQTT broker, </a:t>
            </a:r>
            <a:r>
              <a:rPr lang="en-US" dirty="0"/>
              <a:t>extremely lightweight publish/subscribe messaging </a:t>
            </a:r>
            <a:r>
              <a:rPr lang="en-US" dirty="0" smtClean="0"/>
              <a:t>transport protocol</a:t>
            </a:r>
          </a:p>
          <a:p>
            <a:r>
              <a:rPr lang="en-US" dirty="0" smtClean="0"/>
              <a:t>My MQTT topic tree structure:</a:t>
            </a:r>
            <a:endParaRPr lang="en-US" dirty="0"/>
          </a:p>
        </p:txBody>
      </p:sp>
      <p:pic>
        <p:nvPicPr>
          <p:cNvPr id="4" name="Picture 3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3667" y="4247192"/>
            <a:ext cx="3674534" cy="250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12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logic 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Using Node-RED</a:t>
            </a:r>
          </a:p>
          <a:p>
            <a:pPr lvl="1"/>
            <a:r>
              <a:rPr lang="en-US" dirty="0" smtClean="0"/>
              <a:t>Very visual, drag-and-connect</a:t>
            </a:r>
          </a:p>
          <a:p>
            <a:pPr lvl="1"/>
            <a:r>
              <a:rPr lang="en-US" dirty="0" smtClean="0"/>
              <a:t>Encapsulates all logic in single JSON file</a:t>
            </a:r>
          </a:p>
          <a:p>
            <a:pPr lvl="1"/>
            <a:r>
              <a:rPr lang="en-US" dirty="0" smtClean="0"/>
              <a:t>Examples</a:t>
            </a:r>
          </a:p>
          <a:p>
            <a:pPr lvl="2"/>
            <a:r>
              <a:rPr lang="en-US" dirty="0" smtClean="0"/>
              <a:t>Remote sensor data processing</a:t>
            </a:r>
          </a:p>
          <a:p>
            <a:pPr lvl="2"/>
            <a:r>
              <a:rPr lang="en-US" dirty="0" smtClean="0"/>
              <a:t>Speech recognition/generation</a:t>
            </a:r>
          </a:p>
          <a:p>
            <a:pPr lvl="2"/>
            <a:r>
              <a:rPr lang="en-US" dirty="0" smtClean="0"/>
              <a:t>Control UI</a:t>
            </a:r>
          </a:p>
          <a:p>
            <a:pPr lvl="2"/>
            <a:r>
              <a:rPr lang="en-US" dirty="0" smtClean="0"/>
              <a:t>Dynamic DNS updater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4595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 UI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https://pbs.twimg.com/media/B5eaWcGCEAA3TY-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1943" y="2169459"/>
            <a:ext cx="2461493" cy="4375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8636" y="2169460"/>
            <a:ext cx="2461327" cy="437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918" y="2169460"/>
            <a:ext cx="2461328" cy="4375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8179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957" y="2223246"/>
            <a:ext cx="5523768" cy="3316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271" y="3021105"/>
            <a:ext cx="6060211" cy="319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0596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1908" y="3201330"/>
            <a:ext cx="6215998" cy="310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625" y="2071777"/>
            <a:ext cx="5690394" cy="310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2927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Thanks!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9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35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TC103457496[[fn=Parallax]]</Template>
  <TotalTime>8876</TotalTime>
  <Words>1023</Words>
  <Application>Microsoft Office PowerPoint</Application>
  <PresentationFormat>Custom</PresentationFormat>
  <Paragraphs>196</Paragraphs>
  <Slides>23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Parallax</vt:lpstr>
      <vt:lpstr>Internet of Things and home automation</vt:lpstr>
      <vt:lpstr>Agenda</vt:lpstr>
      <vt:lpstr>About</vt:lpstr>
      <vt:lpstr>What is IoT?</vt:lpstr>
      <vt:lpstr>What are the “Things” in the IoT?</vt:lpstr>
      <vt:lpstr>Why IoT?</vt:lpstr>
      <vt:lpstr>Generate, collect, process and use acquired information to make decisions</vt:lpstr>
      <vt:lpstr>Smart objects: Make things that weren’t meant to talk to each other interact smartly</vt:lpstr>
      <vt:lpstr>Influence others to reduce their carbon footprint by sharing socially your metrics</vt:lpstr>
      <vt:lpstr>Challenges</vt:lpstr>
      <vt:lpstr>Overall Architecture</vt:lpstr>
      <vt:lpstr>The hardware interface to “things”</vt:lpstr>
      <vt:lpstr>YAPM (Yet Another Power Monitor)</vt:lpstr>
      <vt:lpstr>Receiver module</vt:lpstr>
      <vt:lpstr>ESP8266 WiFi relay/thermostat project</vt:lpstr>
      <vt:lpstr>Software Interface example</vt:lpstr>
      <vt:lpstr>Machine to Machine</vt:lpstr>
      <vt:lpstr>Business logic layer</vt:lpstr>
      <vt:lpstr>Control UI</vt:lpstr>
      <vt:lpstr>Storage</vt:lpstr>
      <vt:lpstr>Visualization</vt:lpstr>
      <vt:lpstr>End</vt:lpstr>
      <vt:lpstr>Questions?</vt:lpstr>
    </vt:vector>
  </TitlesOfParts>
  <Company>VMware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Martin Harizanov</dc:creator>
  <cp:lastModifiedBy>Martin Harizanov</cp:lastModifiedBy>
  <cp:revision>85</cp:revision>
  <cp:lastPrinted>2015-02-09T17:47:06Z</cp:lastPrinted>
  <dcterms:created xsi:type="dcterms:W3CDTF">2014-08-16T00:37:21Z</dcterms:created>
  <dcterms:modified xsi:type="dcterms:W3CDTF">2015-02-22T18:28:06Z</dcterms:modified>
</cp:coreProperties>
</file>